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9" r:id="rId6"/>
    <p:sldId id="260" r:id="rId7"/>
    <p:sldId id="261" r:id="rId8"/>
    <p:sldId id="263" r:id="rId9"/>
    <p:sldId id="264" r:id="rId10"/>
    <p:sldId id="268" r:id="rId11"/>
    <p:sldId id="265" r:id="rId12"/>
    <p:sldId id="271" r:id="rId13"/>
    <p:sldId id="266" r:id="rId14"/>
    <p:sldId id="267" r:id="rId15"/>
    <p:sldId id="272" r:id="rId16"/>
    <p:sldId id="26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85" d="100"/>
          <a:sy n="85" d="100"/>
        </p:scale>
        <p:origin x="74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CCEC4-BDB6-4928-9DF0-719B0703885C}" type="datetimeFigureOut">
              <a:rPr lang="en-US" smtClean="0"/>
              <a:t>2/11/2020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B89624-0CA0-4662-84DF-B42DAD7D1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77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89624-0CA0-4662-84DF-B42DAD7D13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60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38D62-AB42-4B9D-A4D7-E3304D506908}" type="datetimeFigureOut">
              <a:rPr lang="en-US" smtClean="0"/>
              <a:t>2/11/2020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566F-2756-4252-BEC7-7D13A27E1FA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38D62-AB42-4B9D-A4D7-E3304D506908}" type="datetimeFigureOut">
              <a:rPr lang="en-US" smtClean="0"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566F-2756-4252-BEC7-7D13A27E1F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38D62-AB42-4B9D-A4D7-E3304D506908}" type="datetimeFigureOut">
              <a:rPr lang="en-US" smtClean="0"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566F-2756-4252-BEC7-7D13A27E1F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38D62-AB42-4B9D-A4D7-E3304D506908}" type="datetimeFigureOut">
              <a:rPr lang="en-US" smtClean="0"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566F-2756-4252-BEC7-7D13A27E1F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38D62-AB42-4B9D-A4D7-E3304D506908}" type="datetimeFigureOut">
              <a:rPr lang="en-US" smtClean="0"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566F-2756-4252-BEC7-7D13A27E1FA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38D62-AB42-4B9D-A4D7-E3304D506908}" type="datetimeFigureOut">
              <a:rPr lang="en-US" smtClean="0"/>
              <a:t>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566F-2756-4252-BEC7-7D13A27E1F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38D62-AB42-4B9D-A4D7-E3304D506908}" type="datetimeFigureOut">
              <a:rPr lang="en-US" smtClean="0"/>
              <a:t>2/11/2020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566F-2756-4252-BEC7-7D13A27E1F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38D62-AB42-4B9D-A4D7-E3304D506908}" type="datetimeFigureOut">
              <a:rPr lang="en-US" smtClean="0"/>
              <a:t>2/11/2020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566F-2756-4252-BEC7-7D13A27E1F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38D62-AB42-4B9D-A4D7-E3304D506908}" type="datetimeFigureOut">
              <a:rPr lang="en-US" smtClean="0"/>
              <a:t>2/11/2020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566F-2756-4252-BEC7-7D13A27E1F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38D62-AB42-4B9D-A4D7-E3304D506908}" type="datetimeFigureOut">
              <a:rPr lang="en-US" smtClean="0"/>
              <a:t>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8566F-2756-4252-BEC7-7D13A27E1F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38D62-AB42-4B9D-A4D7-E3304D506908}" type="datetimeFigureOut">
              <a:rPr lang="en-US" smtClean="0"/>
              <a:t>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C18566F-2756-4252-BEC7-7D13A27E1FA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4538D62-AB42-4B9D-A4D7-E3304D506908}" type="datetimeFigureOut">
              <a:rPr lang="en-US" smtClean="0"/>
              <a:t>2/11/2020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C18566F-2756-4252-BEC7-7D13A27E1FAF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://www.google.com/url?sa=i&amp;rct=j&amp;q=armenia&amp;source=images&amp;cd=&amp;cad=rja&amp;uact=8&amp;ved=0CAcQjRw&amp;url=http://en.wikipedia.org/wiki/Armenia&amp;ei=KNnYVJajLpOlyATfhYGoCw&amp;bvm=bv.85464276,d.aWw&amp;psig=AFQjCNFChv-4i_V3VZx8Ldlt3k6BPuBnKg&amp;ust=142358386472555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7.jp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jpeg"/><Relationship Id="rId5" Type="http://schemas.openxmlformats.org/officeDocument/2006/relationships/image" Target="../media/image6.png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0.m4a"/><Relationship Id="rId7" Type="http://schemas.openxmlformats.org/officeDocument/2006/relationships/image" Target="../media/image12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308735"/>
            <a:ext cx="6022848" cy="1600200"/>
          </a:xfrm>
        </p:spPr>
        <p:txBody>
          <a:bodyPr>
            <a:normAutofit/>
          </a:bodyPr>
          <a:lstStyle/>
          <a:p>
            <a:r>
              <a:rPr lang="en-US" sz="9600" dirty="0">
                <a:latin typeface="Algerian" pitchFamily="82" charset="0"/>
              </a:rPr>
              <a:t>WELCOME!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0" y="2133600"/>
            <a:ext cx="2895600" cy="1676400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Second Grade Music Class </a:t>
            </a: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February 2020</a:t>
            </a:r>
          </a:p>
        </p:txBody>
      </p:sp>
      <p:pic>
        <p:nvPicPr>
          <p:cNvPr id="4" name="1-03 Heigh-Ho from Snow White and th">
            <a:hlinkClick r:id="" action="ppaction://media"/>
            <a:extLst>
              <a:ext uri="{FF2B5EF4-FFF2-40B4-BE49-F238E27FC236}">
                <a16:creationId xmlns:a16="http://schemas.microsoft.com/office/drawing/2014/main" id="{A92C05C5-5EC8-40EF-9820-930400822D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42048" y="541020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219B00-C1D1-4801-AC1D-139B3E5B9F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" y="1818216"/>
            <a:ext cx="6618111" cy="496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4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889" y="0"/>
            <a:ext cx="8229600" cy="868362"/>
          </a:xfrm>
        </p:spPr>
        <p:txBody>
          <a:bodyPr>
            <a:normAutofit/>
          </a:bodyPr>
          <a:lstStyle/>
          <a:p>
            <a:r>
              <a:rPr lang="en-US" dirty="0"/>
              <a:t>“Miss Mary Mack”</a:t>
            </a:r>
          </a:p>
        </p:txBody>
      </p:sp>
      <p:pic>
        <p:nvPicPr>
          <p:cNvPr id="1026" name="Picture 2" descr="H:\1st Week Papers\2nd grade curriculum\Grade 2 Lesson 13 p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2600"/>
            <a:ext cx="3919964" cy="453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1st Week Papers\2nd grade curriculum\Grade 2 Lesson 13 p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99117"/>
            <a:ext cx="3521868" cy="469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4300" y="1038225"/>
            <a:ext cx="891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“I can move to a song with a variety of tempos.”</a:t>
            </a:r>
          </a:p>
        </p:txBody>
      </p:sp>
    </p:spTree>
    <p:extLst>
      <p:ext uri="{BB962C8B-B14F-4D97-AF65-F5344CB8AC3E}">
        <p14:creationId xmlns:p14="http://schemas.microsoft.com/office/powerpoint/2010/main" val="1503855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More beat drill: </a:t>
            </a:r>
            <a:br>
              <a:rPr lang="en-US" dirty="0"/>
            </a:br>
            <a:r>
              <a:rPr lang="en-US" dirty="0"/>
              <a:t>Putting it all together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32004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Miss Mary Mack:  Challenges the students to put the rhythm in their hands and voice, all together and with partners, </a:t>
            </a:r>
          </a:p>
          <a:p>
            <a:endParaRPr lang="en-US" dirty="0"/>
          </a:p>
          <a:p>
            <a:r>
              <a:rPr lang="en-US" dirty="0"/>
              <a:t>Experimentation with a variety of tempos:</a:t>
            </a:r>
          </a:p>
          <a:p>
            <a:pPr marL="137160" indent="0">
              <a:buNone/>
            </a:pPr>
            <a:r>
              <a:rPr lang="en-US" i="1" dirty="0"/>
              <a:t>Lento</a:t>
            </a:r>
            <a:r>
              <a:rPr lang="en-US" dirty="0"/>
              <a:t> (slow) </a:t>
            </a:r>
          </a:p>
          <a:p>
            <a:pPr marL="137160" indent="0">
              <a:buNone/>
            </a:pPr>
            <a:r>
              <a:rPr lang="en-US" i="1" dirty="0"/>
              <a:t>Moderato</a:t>
            </a:r>
            <a:r>
              <a:rPr lang="en-US" dirty="0"/>
              <a:t> (moderate) </a:t>
            </a:r>
          </a:p>
          <a:p>
            <a:pPr marL="137160" indent="0">
              <a:buNone/>
            </a:pPr>
            <a:r>
              <a:rPr lang="en-US" i="1" dirty="0"/>
              <a:t>Presto</a:t>
            </a:r>
            <a:r>
              <a:rPr lang="en-US" dirty="0"/>
              <a:t> (fast)</a:t>
            </a:r>
          </a:p>
          <a:p>
            <a:endParaRPr lang="en-US" dirty="0"/>
          </a:p>
        </p:txBody>
      </p:sp>
      <p:pic>
        <p:nvPicPr>
          <p:cNvPr id="4" name="2-04 Miss Mary Mack (St. Voc.) p. 4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6800" y="55668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4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upload.wikimedia.org/wikipedia/commons/9/92/Armenian_Empire.png">
            <a:hlinkClick r:id="rId4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371600"/>
            <a:ext cx="3013509" cy="170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6629400" cy="1401762"/>
          </a:xfrm>
        </p:spPr>
        <p:txBody>
          <a:bodyPr>
            <a:normAutofit fontScale="90000"/>
          </a:bodyPr>
          <a:lstStyle/>
          <a:p>
            <a:r>
              <a:rPr lang="en-US" dirty="0"/>
              <a:t>“</a:t>
            </a:r>
            <a:r>
              <a:rPr lang="en-US" dirty="0" err="1">
                <a:latin typeface="Algerian" pitchFamily="82" charset="0"/>
              </a:rPr>
              <a:t>Kalvelis</a:t>
            </a:r>
            <a:r>
              <a:rPr lang="en-US" dirty="0"/>
              <a:t>” (</a:t>
            </a:r>
            <a:r>
              <a:rPr lang="en-US" sz="2000" dirty="0"/>
              <a:t>a folk song from Armenia)</a:t>
            </a:r>
            <a:br>
              <a:rPr lang="en-US" dirty="0"/>
            </a:br>
            <a:r>
              <a:rPr lang="en-US" sz="3600" dirty="0">
                <a:effectLst/>
              </a:rPr>
              <a:t>“I can recognize AB form in a  song.”</a:t>
            </a:r>
            <a:br>
              <a:rPr lang="en-US" sz="3600" dirty="0">
                <a:effectLst/>
              </a:rPr>
            </a:br>
            <a:endParaRPr lang="en-US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971800"/>
            <a:ext cx="3048000" cy="333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2-06 Kalvelis (Dance Perf. Tr.) p. 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52801" y="568907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1828800"/>
            <a:ext cx="435260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Counting steady beats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Recognizing musical changes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Moving to a steady beat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Partnering dances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cooperation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87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1143000"/>
          </a:xfrm>
        </p:spPr>
        <p:txBody>
          <a:bodyPr>
            <a:noAutofit/>
          </a:bodyPr>
          <a:lstStyle/>
          <a:p>
            <a:r>
              <a:rPr lang="en-US" sz="5400" dirty="0">
                <a:latin typeface="Baskerville Old Face" pitchFamily="18" charset="0"/>
              </a:rPr>
              <a:t>Thank you for coming today!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2023174"/>
            <a:ext cx="247449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 up in class:</a:t>
            </a:r>
          </a:p>
          <a:p>
            <a:endParaRPr lang="en-US" dirty="0"/>
          </a:p>
          <a:p>
            <a:r>
              <a:rPr lang="en-US" dirty="0"/>
              <a:t>“Good Morning Blues”:</a:t>
            </a:r>
          </a:p>
          <a:p>
            <a:r>
              <a:rPr lang="en-US" dirty="0"/>
              <a:t>Beginning to recognize Blues songs, the beginnings of American music and </a:t>
            </a:r>
            <a:r>
              <a:rPr lang="en-US" dirty="0" err="1"/>
              <a:t>aab</a:t>
            </a:r>
            <a:r>
              <a:rPr lang="en-US" dirty="0"/>
              <a:t> form</a:t>
            </a:r>
          </a:p>
          <a:p>
            <a:endParaRPr lang="en-US" dirty="0"/>
          </a:p>
          <a:p>
            <a:r>
              <a:rPr lang="en-US" dirty="0"/>
              <a:t>Lyric writing</a:t>
            </a:r>
          </a:p>
          <a:p>
            <a:endParaRPr lang="en-US" dirty="0"/>
          </a:p>
        </p:txBody>
      </p:sp>
      <p:pic>
        <p:nvPicPr>
          <p:cNvPr id="5" name="2-25 Good Mornin_, Blues (St. Perf.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0" y="5638800"/>
            <a:ext cx="609600" cy="609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304B511-66C1-4FA2-9325-4E0112C6F8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2023174"/>
            <a:ext cx="6156881" cy="461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3939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lgerian" pitchFamily="82" charset="0"/>
              </a:rPr>
              <a:t>“El Juego </a:t>
            </a:r>
            <a:r>
              <a:rPr lang="en-US" dirty="0" err="1">
                <a:latin typeface="Algerian" pitchFamily="82" charset="0"/>
              </a:rPr>
              <a:t>Chirimbolo</a:t>
            </a:r>
            <a:r>
              <a:rPr lang="en-US" dirty="0">
                <a:latin typeface="Algerian" pitchFamily="82" charset="0"/>
              </a:rPr>
              <a:t>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362200"/>
            <a:ext cx="2590800" cy="5090160"/>
          </a:xfrm>
        </p:spPr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latin typeface="Algerian" pitchFamily="82" charset="0"/>
                <a:ea typeface="Calibri"/>
                <a:cs typeface="Times New Roman"/>
              </a:rPr>
              <a:t>“I can sing so, la, and mi using hand signs</a:t>
            </a:r>
            <a:r>
              <a:rPr lang="en-US" dirty="0">
                <a:latin typeface="Algerian"/>
                <a:ea typeface="Calibri"/>
                <a:cs typeface="Times New Roman"/>
              </a:rPr>
              <a:t>.”</a:t>
            </a:r>
            <a:endParaRPr lang="en-US" sz="1000" dirty="0">
              <a:latin typeface="Calibri"/>
              <a:ea typeface="Calibri"/>
              <a:cs typeface="Times New Roman"/>
            </a:endParaRPr>
          </a:p>
          <a:p>
            <a:endParaRPr lang="en-US" dirty="0"/>
          </a:p>
        </p:txBody>
      </p:sp>
      <p:pic>
        <p:nvPicPr>
          <p:cNvPr id="1026" name="Picture 2" descr="H:\1st Week Papers\2nd grade curriculum\Grade 2 Lesson 18 p 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100145"/>
            <a:ext cx="3094567" cy="414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1st Week Papers\2nd grade curriculum\Grade 2 Lesson 18 p 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492" y="2071570"/>
            <a:ext cx="3099858" cy="415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2-27 El juego chirimbolo (The Chirim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51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“Four in a Boat”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8800"/>
            <a:ext cx="5562600" cy="3581400"/>
          </a:xfrm>
        </p:spPr>
        <p:txBody>
          <a:bodyPr/>
          <a:lstStyle/>
          <a:p>
            <a:r>
              <a:rPr lang="en-US" dirty="0"/>
              <a:t>Working with left and right, clockwise and counter-clockwise (opposites)</a:t>
            </a:r>
          </a:p>
          <a:p>
            <a:r>
              <a:rPr lang="en-US" dirty="0"/>
              <a:t>Listening to vocal cues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4" name="Picture 2" descr="H:\1st Week Papers\2nd grade curriculum\Grade 2 Lesson 15 p 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828800"/>
            <a:ext cx="360045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183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09800"/>
            <a:ext cx="7306958" cy="241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20091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Baskerville Old Face" pitchFamily="18" charset="0"/>
              </a:rPr>
              <a:t>Miss Mary Mack and Orff instruments</a:t>
            </a:r>
          </a:p>
        </p:txBody>
      </p:sp>
      <p:pic>
        <p:nvPicPr>
          <p:cNvPr id="4" name="2-05 Miss Mary Mack (St. Perf. Tr.)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50292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55390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Our Goals in Second Grade Music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8153400" cy="440436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1.	To sing and recognize melodic patterns mi, sol, and la. </a:t>
            </a:r>
          </a:p>
          <a:p>
            <a:endParaRPr lang="en-US" sz="2400" dirty="0"/>
          </a:p>
          <a:p>
            <a:r>
              <a:rPr lang="en-US" sz="2400" dirty="0"/>
              <a:t>2.	Appropriate playing of classroom instruments.</a:t>
            </a:r>
          </a:p>
          <a:p>
            <a:pPr marL="137160" indent="0">
              <a:buNone/>
            </a:pPr>
            <a:endParaRPr lang="en-US" sz="2400" dirty="0"/>
          </a:p>
          <a:p>
            <a:r>
              <a:rPr lang="en-US" sz="2400" dirty="0"/>
              <a:t>3.	Recognizing AB, and ABA Forms, rounds and repeats.</a:t>
            </a:r>
          </a:p>
          <a:p>
            <a:endParaRPr lang="en-US" sz="2400" dirty="0"/>
          </a:p>
          <a:p>
            <a:r>
              <a:rPr lang="en-US" sz="2400" dirty="0"/>
              <a:t>4.	Exposure to a wide variety of cultural and patriotic songs.</a:t>
            </a:r>
          </a:p>
          <a:p>
            <a:endParaRPr lang="en-US" sz="2400" dirty="0"/>
          </a:p>
          <a:p>
            <a:r>
              <a:rPr lang="en-US" sz="2400" dirty="0"/>
              <a:t>5.	Move appropriately to a variety of musical compositions.</a:t>
            </a:r>
          </a:p>
          <a:p>
            <a:endParaRPr lang="en-US" sz="2400" dirty="0"/>
          </a:p>
          <a:p>
            <a:r>
              <a:rPr lang="en-US" sz="2400" dirty="0"/>
              <a:t>6.	Use a pentatonic scale on pitched instruments.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31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>
            <a:normAutofit/>
          </a:bodyPr>
          <a:lstStyle/>
          <a:p>
            <a:r>
              <a:rPr lang="en-US" dirty="0"/>
              <a:t>Begin with a song:</a:t>
            </a:r>
            <a:br>
              <a:rPr lang="en-US" dirty="0"/>
            </a:br>
            <a:r>
              <a:rPr lang="en-US" dirty="0"/>
              <a:t>“Go Around the Corn Sally”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05200"/>
            <a:ext cx="8229600" cy="2057400"/>
          </a:xfrm>
        </p:spPr>
        <p:txBody>
          <a:bodyPr/>
          <a:lstStyle/>
          <a:p>
            <a:r>
              <a:rPr lang="en-US" dirty="0"/>
              <a:t>The song invites students into the class,</a:t>
            </a:r>
          </a:p>
          <a:p>
            <a:r>
              <a:rPr lang="en-US" dirty="0"/>
              <a:t>foreshadows the lesson to take place, and</a:t>
            </a:r>
          </a:p>
          <a:p>
            <a:r>
              <a:rPr lang="en-US" dirty="0"/>
              <a:t>Helps to establish the</a:t>
            </a:r>
            <a:r>
              <a:rPr lang="en-US" i="1" dirty="0"/>
              <a:t> TEMPO </a:t>
            </a:r>
            <a:r>
              <a:rPr lang="en-US" dirty="0"/>
              <a:t>of the class.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" y="2099471"/>
            <a:ext cx="87521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“I can show the difference between beat and rhythm.”</a:t>
            </a:r>
          </a:p>
        </p:txBody>
      </p:sp>
      <p:pic>
        <p:nvPicPr>
          <p:cNvPr id="6" name="1-08 Go Around the Corn, Sally (St 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0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2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59679"/>
          </a:xfrm>
        </p:spPr>
        <p:txBody>
          <a:bodyPr>
            <a:normAutofit fontScale="90000"/>
          </a:bodyPr>
          <a:lstStyle/>
          <a:p>
            <a:r>
              <a:rPr lang="en-US" dirty="0"/>
              <a:t>Rhythm: </a:t>
            </a:r>
            <a:br>
              <a:rPr lang="en-US" dirty="0"/>
            </a:br>
            <a:r>
              <a:rPr lang="en-US" dirty="0"/>
              <a:t>Quarter notes and eighth notes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642036"/>
            <a:ext cx="9144000" cy="4200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1-11 Go Around the Corn, Sally (RS 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49422" y="5849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9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43800" cy="868362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>
                <a:latin typeface="Algerian" pitchFamily="82" charset="0"/>
              </a:rPr>
              <a:t>“Un </a:t>
            </a:r>
            <a:r>
              <a:rPr lang="en-US" dirty="0" err="1">
                <a:latin typeface="Algerian" pitchFamily="82" charset="0"/>
              </a:rPr>
              <a:t>Pajarito</a:t>
            </a:r>
            <a:r>
              <a:rPr lang="en-US" dirty="0">
                <a:latin typeface="Algerian" pitchFamily="82" charset="0"/>
              </a:rPr>
              <a:t>” </a:t>
            </a:r>
            <a:r>
              <a:rPr lang="en-US" sz="2200" dirty="0">
                <a:latin typeface="Aharoni" pitchFamily="2" charset="-79"/>
                <a:cs typeface="Aharoni" pitchFamily="2" charset="-79"/>
              </a:rPr>
              <a:t>(one little bird)</a:t>
            </a:r>
          </a:p>
        </p:txBody>
      </p:sp>
      <p:pic>
        <p:nvPicPr>
          <p:cNvPr id="2050" name="Picture 2" descr="H:\1st Week Papers\2nd grade curriculum\Grade 2 lesson 5 page 17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7400" y="1801147"/>
            <a:ext cx="3063477" cy="408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8828" y="2004971"/>
            <a:ext cx="4572000" cy="350865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Singing a song in a foreign language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Pitch changes (high and low) in a voice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Discuss Spanish folk music and folk instruments (i.e. castanets)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76250" y="1219200"/>
            <a:ext cx="80581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“I Can Read and perform eighth notes and quarter notes in a song.”</a:t>
            </a:r>
          </a:p>
        </p:txBody>
      </p:sp>
      <p:pic>
        <p:nvPicPr>
          <p:cNvPr id="3" name="1-20 Un pajarito (A Little Bird) (St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24300" y="58513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3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357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On the Beat:</a:t>
            </a:r>
            <a:br>
              <a:rPr lang="en-US" dirty="0"/>
            </a:br>
            <a:r>
              <a:rPr lang="en-US" dirty="0"/>
              <a:t>“Michael Row the Boat Ashore”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2286000"/>
            <a:ext cx="563880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38200" y="1516627"/>
            <a:ext cx="6934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“I can demonstrate a steady beat.”</a:t>
            </a:r>
          </a:p>
          <a:p>
            <a:endParaRPr lang="en-US" sz="3600" dirty="0"/>
          </a:p>
        </p:txBody>
      </p:sp>
      <p:pic>
        <p:nvPicPr>
          <p:cNvPr id="6" name="1-25 Michael, Row the Boat Ashore (S">
            <a:hlinkClick r:id="" action="ppaction://media"/>
            <a:extLst>
              <a:ext uri="{FF2B5EF4-FFF2-40B4-BE49-F238E27FC236}">
                <a16:creationId xmlns:a16="http://schemas.microsoft.com/office/drawing/2014/main" id="{1F15EC2C-D072-4923-B7D5-226DFAFFE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67600" y="5677402"/>
            <a:ext cx="609600" cy="609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ECE553-73BF-4BD8-9D81-890037662E85}"/>
              </a:ext>
            </a:extLst>
          </p:cNvPr>
          <p:cNvSpPr/>
          <p:nvPr/>
        </p:nvSpPr>
        <p:spPr>
          <a:xfrm>
            <a:off x="457200" y="2500380"/>
            <a:ext cx="24765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Call and response songs are a staple of the early grades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Working together as a team help a hard job become a little easier. </a:t>
            </a:r>
          </a:p>
        </p:txBody>
      </p:sp>
      <p:pic>
        <p:nvPicPr>
          <p:cNvPr id="3" name="1-24 Michael, Row the Boat Ashore (S">
            <a:hlinkClick r:id="" action="ppaction://media"/>
            <a:extLst>
              <a:ext uri="{FF2B5EF4-FFF2-40B4-BE49-F238E27FC236}">
                <a16:creationId xmlns:a16="http://schemas.microsoft.com/office/drawing/2014/main" id="{74FB8095-EF02-495B-BFDF-0A7E6287A8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06550" y="56725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4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1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17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dirty="0"/>
              <a:t>Melodic Patterns: Sol-mi and 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5715000" cy="5029200"/>
          </a:xfrm>
        </p:spPr>
        <p:txBody>
          <a:bodyPr/>
          <a:lstStyle/>
          <a:p>
            <a:r>
              <a:rPr lang="en-US" dirty="0"/>
              <a:t>Lucy Locket:  Game song that also incorporates dynamics </a:t>
            </a:r>
            <a:r>
              <a:rPr lang="en-US" i="1" dirty="0"/>
              <a:t>Forte</a:t>
            </a:r>
            <a:r>
              <a:rPr lang="en-US" dirty="0"/>
              <a:t> (loud) to </a:t>
            </a:r>
            <a:r>
              <a:rPr lang="en-US" i="1" dirty="0"/>
              <a:t>piano</a:t>
            </a:r>
            <a:r>
              <a:rPr lang="en-US" dirty="0"/>
              <a:t> (soft)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95600"/>
            <a:ext cx="722376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1-32 Lucy Locket (St. Voc.) p. 27 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7600" y="5647204"/>
            <a:ext cx="609600" cy="609600"/>
          </a:xfrm>
          <a:prstGeom prst="rect">
            <a:avLst/>
          </a:prstGeom>
        </p:spPr>
      </p:pic>
      <p:pic>
        <p:nvPicPr>
          <p:cNvPr id="1026" name="Picture 2" descr="H:\1st Week Papers\2nd grade curriculum\Grade 2 Lesson 9 pp 26 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4500">
            <a:off x="5265060" y="2207584"/>
            <a:ext cx="3655949" cy="273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200" y="838200"/>
            <a:ext cx="906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“I can read so, la and mi from notation.”</a:t>
            </a:r>
          </a:p>
        </p:txBody>
      </p:sp>
    </p:spTree>
    <p:extLst>
      <p:ext uri="{BB962C8B-B14F-4D97-AF65-F5344CB8AC3E}">
        <p14:creationId xmlns:p14="http://schemas.microsoft.com/office/powerpoint/2010/main" val="255606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Playground Songs:</a:t>
            </a:r>
            <a:br>
              <a:rPr lang="en-US" dirty="0"/>
            </a:br>
            <a:r>
              <a:rPr lang="en-US" dirty="0"/>
              <a:t>Pizza </a:t>
            </a:r>
            <a:r>
              <a:rPr lang="en-US" dirty="0" err="1"/>
              <a:t>Pizza</a:t>
            </a:r>
            <a:r>
              <a:rPr lang="en-US" dirty="0"/>
              <a:t> Daddy-O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Pizza </a:t>
            </a:r>
            <a:r>
              <a:rPr lang="en-US" dirty="0" err="1"/>
              <a:t>Pizza</a:t>
            </a:r>
            <a:r>
              <a:rPr lang="en-US" dirty="0"/>
              <a:t> Daddy-O:  ties together gross motor skills, coordination, following visual and verbal cues, as well as reinforcing melodic pattern of Sol - mi</a:t>
            </a:r>
          </a:p>
          <a:p>
            <a:r>
              <a:rPr lang="en-US" dirty="0"/>
              <a:t>The ultimate goal is to get these out of the classroom and back onto the playground where they belong, spontaneous and student-driven</a:t>
            </a:r>
          </a:p>
        </p:txBody>
      </p:sp>
      <p:pic>
        <p:nvPicPr>
          <p:cNvPr id="4" name="1-36 Pizza, Pizza, Daddy-o (St. Vo 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6400" y="518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1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More Playground Songs:</a:t>
            </a:r>
            <a:br>
              <a:rPr lang="en-US" dirty="0"/>
            </a:br>
            <a:r>
              <a:rPr lang="en-US" dirty="0"/>
              <a:t>“</a:t>
            </a:r>
            <a:r>
              <a:rPr lang="en-US" dirty="0">
                <a:latin typeface="Algerian" pitchFamily="82" charset="0"/>
              </a:rPr>
              <a:t>Down, Down Baby”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5334000" cy="370332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Introducing body percussion</a:t>
            </a:r>
          </a:p>
          <a:p>
            <a:endParaRPr lang="en-US" dirty="0"/>
          </a:p>
          <a:p>
            <a:r>
              <a:rPr lang="en-US" dirty="0"/>
              <a:t>Continuation of gross motor skill development, hand-eye coordination, memory</a:t>
            </a:r>
          </a:p>
          <a:p>
            <a:endParaRPr lang="en-US" dirty="0"/>
          </a:p>
          <a:p>
            <a:r>
              <a:rPr lang="en-US" dirty="0"/>
              <a:t>Left and right distinction</a:t>
            </a:r>
          </a:p>
          <a:p>
            <a:endParaRPr lang="en-US" dirty="0"/>
          </a:p>
          <a:p>
            <a:r>
              <a:rPr lang="en-US" dirty="0"/>
              <a:t>introducing syncopation (singing off the beat)</a:t>
            </a:r>
          </a:p>
        </p:txBody>
      </p:sp>
      <p:pic>
        <p:nvPicPr>
          <p:cNvPr id="4" name="1-41 Down, Down, Baby (St. Voc.) p 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77000" y="4953000"/>
            <a:ext cx="609600" cy="609600"/>
          </a:xfrm>
          <a:prstGeom prst="rect">
            <a:avLst/>
          </a:prstGeom>
        </p:spPr>
      </p:pic>
      <p:pic>
        <p:nvPicPr>
          <p:cNvPr id="4098" name="Picture 2" descr="H:\1st Week Papers\2nd grade curriculum\Grade 2 Lesson 11 p 3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752600"/>
            <a:ext cx="2915591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-42 Down, Down, Baby (St. Perf. Tr.">
            <a:hlinkClick r:id="" action="ppaction://media"/>
            <a:extLst>
              <a:ext uri="{FF2B5EF4-FFF2-40B4-BE49-F238E27FC236}">
                <a16:creationId xmlns:a16="http://schemas.microsoft.com/office/drawing/2014/main" id="{A0176303-4295-4A1F-AE72-BB5F7DEF51D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19600" y="572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8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9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8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2058</TotalTime>
  <Words>430</Words>
  <Application>Microsoft Office PowerPoint</Application>
  <PresentationFormat>On-screen Show (4:3)</PresentationFormat>
  <Paragraphs>84</Paragraphs>
  <Slides>16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Aharoni</vt:lpstr>
      <vt:lpstr>Algerian</vt:lpstr>
      <vt:lpstr>Arial</vt:lpstr>
      <vt:lpstr>Baskerville Old Face</vt:lpstr>
      <vt:lpstr>Calibri</vt:lpstr>
      <vt:lpstr>Constantia</vt:lpstr>
      <vt:lpstr>Times New Roman</vt:lpstr>
      <vt:lpstr>Wingdings 2</vt:lpstr>
      <vt:lpstr>Flow</vt:lpstr>
      <vt:lpstr>WELCOME!</vt:lpstr>
      <vt:lpstr>Our Goals in Second Grade Music</vt:lpstr>
      <vt:lpstr>Begin with a song: “Go Around the Corn Sally”</vt:lpstr>
      <vt:lpstr>Rhythm:  Quarter notes and eighth notes</vt:lpstr>
      <vt:lpstr> “Un Pajarito” (one little bird)</vt:lpstr>
      <vt:lpstr>On the Beat: “Michael Row the Boat Ashore”</vt:lpstr>
      <vt:lpstr>Melodic Patterns: Sol-mi and la</vt:lpstr>
      <vt:lpstr>Playground Songs: Pizza Pizza Daddy-O</vt:lpstr>
      <vt:lpstr>More Playground Songs: “Down, Down Baby”</vt:lpstr>
      <vt:lpstr>“Miss Mary Mack”</vt:lpstr>
      <vt:lpstr>More beat drill:  Putting it all together</vt:lpstr>
      <vt:lpstr>“Kalvelis” (a folk song from Armenia) “I can recognize AB form in a  song.” </vt:lpstr>
      <vt:lpstr>Thank you for coming today!</vt:lpstr>
      <vt:lpstr>“El Juego Chirimbolo”</vt:lpstr>
      <vt:lpstr>“Four in a Boat” </vt:lpstr>
      <vt:lpstr>Miss Mary Mack and Orff instruments</vt:lpstr>
    </vt:vector>
  </TitlesOfParts>
  <Company>Pine Valley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dc:creator>shuestis</dc:creator>
  <cp:lastModifiedBy>Huestis, Shawn</cp:lastModifiedBy>
  <cp:revision>61</cp:revision>
  <dcterms:created xsi:type="dcterms:W3CDTF">2015-02-09T13:00:52Z</dcterms:created>
  <dcterms:modified xsi:type="dcterms:W3CDTF">2020-02-11T17:43:13Z</dcterms:modified>
</cp:coreProperties>
</file>